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86" r:id="rId3"/>
    <p:sldId id="311" r:id="rId4"/>
    <p:sldId id="312" r:id="rId5"/>
    <p:sldId id="313" r:id="rId6"/>
    <p:sldId id="314" r:id="rId7"/>
    <p:sldId id="316" r:id="rId8"/>
    <p:sldId id="315" r:id="rId9"/>
    <p:sldId id="295" r:id="rId10"/>
    <p:sldId id="264" r:id="rId11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000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000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000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000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0000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0000FF"/>
    <a:srgbClr val="FFFFFF"/>
    <a:srgbClr val="DAFD07"/>
    <a:srgbClr val="003366"/>
    <a:srgbClr val="6A9BDE"/>
    <a:srgbClr val="3677D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78148" autoAdjust="0"/>
  </p:normalViewPr>
  <p:slideViewPr>
    <p:cSldViewPr>
      <p:cViewPr>
        <p:scale>
          <a:sx n="90" d="100"/>
          <a:sy n="90" d="100"/>
        </p:scale>
        <p:origin x="-153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84" y="-84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20" tIns="44810" rIns="89620" bIns="448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08474C-AA92-46DC-83ED-A89040D5551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defTabSz="93199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defTabSz="93199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4838"/>
            <a:ext cx="56102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defTabSz="93199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defTabSz="931990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C5E1BBA-B526-4519-B998-55063DB5614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AECD7096-4B3A-40E6-ACEE-3DD0B619CFF4}" type="slidenum">
              <a:rPr lang="en-CA" smtClean="0">
                <a:latin typeface="Arial" pitchFamily="34" charset="0"/>
              </a:rPr>
              <a:pPr defTabSz="931863"/>
              <a:t>1</a:t>
            </a:fld>
            <a:endParaRPr lang="en-CA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50F7DF02-BA2B-4BF2-9C5B-CCE6121C2C16}" type="slidenum">
              <a:rPr lang="en-CA" smtClean="0">
                <a:latin typeface="Arial" pitchFamily="34" charset="0"/>
              </a:rPr>
              <a:pPr defTabSz="931863"/>
              <a:t>10</a:t>
            </a:fld>
            <a:endParaRPr lang="en-CA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69F8913-42B7-4910-BC43-C25EDD60EC8F}" type="slidenum">
              <a:rPr lang="en-CA" smtClean="0">
                <a:latin typeface="Arial" pitchFamily="34" charset="0"/>
              </a:rPr>
              <a:pPr defTabSz="931863"/>
              <a:t>2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69F8913-42B7-4910-BC43-C25EDD60EC8F}" type="slidenum">
              <a:rPr lang="en-CA" smtClean="0">
                <a:latin typeface="Arial" pitchFamily="34" charset="0"/>
              </a:rPr>
              <a:pPr defTabSz="931863"/>
              <a:t>3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69F8913-42B7-4910-BC43-C25EDD60EC8F}" type="slidenum">
              <a:rPr lang="en-CA" smtClean="0">
                <a:latin typeface="Arial" pitchFamily="34" charset="0"/>
              </a:rPr>
              <a:pPr defTabSz="931863"/>
              <a:t>4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69F8913-42B7-4910-BC43-C25EDD60EC8F}" type="slidenum">
              <a:rPr lang="en-CA" smtClean="0">
                <a:latin typeface="Arial" pitchFamily="34" charset="0"/>
              </a:rPr>
              <a:pPr defTabSz="931863"/>
              <a:t>5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69F8913-42B7-4910-BC43-C25EDD60EC8F}" type="slidenum">
              <a:rPr lang="en-CA" smtClean="0">
                <a:latin typeface="Arial" pitchFamily="34" charset="0"/>
              </a:rPr>
              <a:pPr defTabSz="931863"/>
              <a:t>6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69F8913-42B7-4910-BC43-C25EDD60EC8F}" type="slidenum">
              <a:rPr lang="en-CA" smtClean="0">
                <a:latin typeface="Arial" pitchFamily="34" charset="0"/>
              </a:rPr>
              <a:pPr defTabSz="931863"/>
              <a:t>7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69F8913-42B7-4910-BC43-C25EDD60EC8F}" type="slidenum">
              <a:rPr lang="en-CA" smtClean="0">
                <a:latin typeface="Arial" pitchFamily="34" charset="0"/>
              </a:rPr>
              <a:pPr defTabSz="931863"/>
              <a:t>8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endParaRPr lang="en-CA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A341787B-92EF-41D7-8A88-AC546CBF911C}" type="slidenum">
              <a:rPr lang="en-CA" smtClean="0">
                <a:latin typeface="Arial" pitchFamily="34" charset="0"/>
              </a:rPr>
              <a:pPr defTabSz="931863"/>
              <a:t>9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6B6B4-9C53-4951-B1C7-1B4CDB59825A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9125-6A94-4538-838B-70A781815CF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1D666-5623-4D59-A1BE-1DFF37D1DBC4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83F37-E758-4291-8974-D37CC02C36B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806EC-48F1-42A2-A2A9-625082E132CB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7CF7B-066D-4953-A22F-A894A06018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CFBE5-0A4C-45EF-9FB0-BFA4317D4B2C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981DF-FDCA-46CD-AA8B-59663B243A1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C212C-DC72-4A16-B198-4234DCEC6F8B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D5CD1-83CD-461C-A979-E1D1E112488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0E528-FA99-4C7B-91DB-AC3EE05EBD9B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B0B8F-3AEF-4633-80D5-5B9546945DF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58B03-D569-473C-963B-9E3E0F2031BF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A7626-8DEC-4F39-A400-AAEF85B6345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FD9F0-4F89-4BAE-9F1C-394A0A9AC050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598A5-F24F-4850-B004-67BF282F13A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19A5E-6FC2-41B8-AC67-B8E7C7B6AA20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50D7-46D1-499B-9553-3FE4A426388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C4752-F739-498D-B1B9-E1BA4071DD63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1420B-04BB-4379-A3C8-FA37BD50FC9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E4CA-F99D-487C-90C1-234D5D70EE11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CD436-A636-425E-863B-7B518F9939A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380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661C8B5-EBAD-44C3-9263-7AC906C06698}" type="datetime1">
              <a:rPr lang="en-CA"/>
              <a:pPr>
                <a:defRPr/>
              </a:pPr>
              <a:t>31/01/2014</a:t>
            </a:fld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3881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Statistics Canada • Statistique Canada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5288" y="6408738"/>
            <a:ext cx="15224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6957173-33B3-4F77-831A-BACD506725F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692275" y="1844675"/>
            <a:ext cx="597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1188" y="2228671"/>
            <a:ext cx="7921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3600" b="1" dirty="0" smtClean="0">
                <a:solidFill>
                  <a:schemeClr val="bg1"/>
                </a:solidFill>
              </a:rPr>
              <a:t>Overview of the Canadian Water Flow Account</a:t>
            </a:r>
            <a:endParaRPr lang="en-CA" sz="3600" b="1" dirty="0">
              <a:solidFill>
                <a:schemeClr val="bg1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0800000" flipV="1">
            <a:off x="322263" y="3940313"/>
            <a:ext cx="8572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000" b="1" dirty="0" smtClean="0">
                <a:solidFill>
                  <a:schemeClr val="tx1"/>
                </a:solidFill>
              </a:rPr>
              <a:t>Regional Seminar on the System of Environmental-Economic Accounts (SEEA) Central Framework in the Caribbean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11188" y="5499229"/>
            <a:ext cx="80645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b="1" dirty="0">
                <a:solidFill>
                  <a:schemeClr val="tx1"/>
                </a:solidFill>
              </a:rPr>
              <a:t>Joe St. </a:t>
            </a:r>
            <a:r>
              <a:rPr lang="en-CA" sz="1400" b="1" dirty="0" smtClean="0">
                <a:solidFill>
                  <a:schemeClr val="tx1"/>
                </a:solidFill>
              </a:rPr>
              <a:t>Lawrence</a:t>
            </a:r>
            <a:endParaRPr lang="en-CA" sz="1400" b="1" dirty="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CA" sz="1400" b="1" dirty="0" smtClean="0">
                <a:solidFill>
                  <a:schemeClr val="tx1"/>
                </a:solidFill>
              </a:rPr>
              <a:t>Statistics </a:t>
            </a:r>
            <a:r>
              <a:rPr lang="en-CA" sz="1400" b="1" dirty="0">
                <a:solidFill>
                  <a:schemeClr val="tx1"/>
                </a:solidFill>
              </a:rPr>
              <a:t>Canada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11560" y="4725144"/>
            <a:ext cx="80645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400" dirty="0" smtClean="0">
                <a:solidFill>
                  <a:schemeClr val="tx1"/>
                </a:solidFill>
              </a:rPr>
              <a:t>February 6-7, 2014</a:t>
            </a:r>
          </a:p>
          <a:p>
            <a:pPr algn="ctr">
              <a:spcBef>
                <a:spcPct val="50000"/>
              </a:spcBef>
            </a:pPr>
            <a:r>
              <a:rPr lang="en-CA" sz="1400" dirty="0" smtClean="0">
                <a:solidFill>
                  <a:schemeClr val="tx1"/>
                </a:solidFill>
              </a:rPr>
              <a:t>Castries, Saint Lucia</a:t>
            </a:r>
            <a:endParaRPr lang="en-CA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9755D9-9115-4CC6-A73B-65B4FFD51A75}" type="slidenum">
              <a:rPr lang="en-CA" smtClean="0">
                <a:latin typeface="Arial" pitchFamily="34" charset="0"/>
              </a:rPr>
              <a:pPr/>
              <a:t>10</a:t>
            </a:fld>
            <a:endParaRPr lang="en-CA" smtClean="0">
              <a:latin typeface="Arial" pitchFamily="34" charset="0"/>
            </a:endParaRPr>
          </a:p>
        </p:txBody>
      </p:sp>
      <p:sp>
        <p:nvSpPr>
          <p:cNvPr id="17413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C96CCF7-E35E-4A1F-8C01-BC36B4946E93}" type="datetime1">
              <a:rPr lang="en-CA" smtClean="0">
                <a:latin typeface="Arial" pitchFamily="34" charset="0"/>
              </a:rPr>
              <a:pPr/>
              <a:t>31/01/2014</a:t>
            </a:fld>
            <a:endParaRPr lang="en-CA" smtClean="0">
              <a:latin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850" y="629568"/>
            <a:ext cx="8218488" cy="71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790" y="3861048"/>
            <a:ext cx="8191666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Joe St. Lawrence</a:t>
            </a:r>
          </a:p>
          <a:p>
            <a:endParaRPr lang="en-CA" sz="1400" b="1" kern="0" dirty="0" smtClean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Environment Accounts and Statistics |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Comptes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statistique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l'environnement</a:t>
            </a:r>
            <a:endParaRPr lang="en-CA" sz="1400" b="1" kern="0" dirty="0" smtClean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R.H. Coats Building |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Immeuble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R.-H.-Coats / Floor |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Étage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25 M</a:t>
            </a:r>
          </a:p>
          <a:p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Statistics Canada | 100 Tunney's Pasture Driveway, Ottawa ON K1A 0T6</a:t>
            </a:r>
          </a:p>
          <a:p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Statistique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Canada | 100, promenade Tunney's Pasture, Ottawa ON K1A 0T6</a:t>
            </a:r>
          </a:p>
          <a:p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Joe.St.Lawrence@statcan.gc.ca</a:t>
            </a:r>
          </a:p>
          <a:p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Telephone |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Téléphone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613-951-7709</a:t>
            </a:r>
          </a:p>
          <a:p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Facsimile |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Télécopieur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613-951-0634</a:t>
            </a:r>
          </a:p>
          <a:p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Government of Canada | </a:t>
            </a:r>
            <a:r>
              <a:rPr lang="en-CA" sz="1400" b="1" kern="0" dirty="0" err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Gouvernement</a:t>
            </a:r>
            <a:r>
              <a:rPr lang="en-CA" sz="14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 du Canada </a:t>
            </a:r>
          </a:p>
          <a:p>
            <a:endParaRPr lang="en-C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68313" y="615280"/>
            <a:ext cx="8229600" cy="725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Physical Flow Accounts in the SEEA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9E7E99-8C8F-4247-8CCA-247F3A3C1C48}" type="slidenum">
              <a:rPr lang="en-CA" smtClean="0">
                <a:latin typeface="Arial" pitchFamily="34" charset="0"/>
              </a:rPr>
              <a:pPr/>
              <a:t>2</a:t>
            </a:fld>
            <a:endParaRPr lang="en-CA" smtClean="0"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84487" y="209437"/>
            <a:ext cx="5286996" cy="763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323528" y="615280"/>
            <a:ext cx="8568952" cy="725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Water Accounts in the SEEA: Supply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9E7E99-8C8F-4247-8CCA-247F3A3C1C48}" type="slidenum">
              <a:rPr lang="en-CA" smtClean="0">
                <a:latin typeface="Arial" pitchFamily="34" charset="0"/>
              </a:rPr>
              <a:pPr/>
              <a:t>3</a:t>
            </a:fld>
            <a:endParaRPr lang="en-CA" smtClean="0">
              <a:latin typeface="Arial" pitchFamily="34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 l="4272" t="15566" r="15629" b="5955"/>
          <a:stretch>
            <a:fillRect/>
          </a:stretch>
        </p:blipFill>
        <p:spPr bwMode="auto">
          <a:xfrm>
            <a:off x="467544" y="1484784"/>
            <a:ext cx="7992888" cy="489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68313" y="615280"/>
            <a:ext cx="8229600" cy="725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Water Accounts in the SEEA: Use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9E7E99-8C8F-4247-8CCA-247F3A3C1C48}" type="slidenum">
              <a:rPr lang="en-CA" smtClean="0">
                <a:latin typeface="Arial" pitchFamily="34" charset="0"/>
              </a:rPr>
              <a:pPr/>
              <a:t>4</a:t>
            </a:fld>
            <a:endParaRPr lang="en-CA" smtClean="0">
              <a:latin typeface="Arial" pitchFamily="34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 l="9686" t="8366" r="15179" b="4515"/>
          <a:stretch>
            <a:fillRect/>
          </a:stretch>
        </p:blipFill>
        <p:spPr bwMode="auto">
          <a:xfrm>
            <a:off x="971600" y="1418684"/>
            <a:ext cx="7344816" cy="532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68313" y="615280"/>
            <a:ext cx="8229600" cy="725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Water Accounts in Canada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9E7E99-8C8F-4247-8CCA-247F3A3C1C48}" type="slidenum">
              <a:rPr lang="en-CA" smtClean="0">
                <a:latin typeface="Arial" pitchFamily="34" charset="0"/>
              </a:rPr>
              <a:pPr/>
              <a:t>5</a:t>
            </a:fld>
            <a:endParaRPr lang="en-CA" smtClean="0">
              <a:latin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9686" t="8366" r="15179" b="4515"/>
          <a:stretch>
            <a:fillRect/>
          </a:stretch>
        </p:blipFill>
        <p:spPr bwMode="auto">
          <a:xfrm>
            <a:off x="971600" y="1418684"/>
            <a:ext cx="7344816" cy="532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115616" y="3789040"/>
            <a:ext cx="4896544" cy="360040"/>
          </a:xfrm>
          <a:prstGeom prst="rect">
            <a:avLst/>
          </a:prstGeom>
          <a:solidFill>
            <a:srgbClr val="00B0F0">
              <a:alpha val="2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68313" y="404664"/>
            <a:ext cx="8229600" cy="725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Water Use Accounts in Canada: Basic table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9E7E99-8C8F-4247-8CCA-247F3A3C1C48}" type="slidenum">
              <a:rPr lang="en-CA" smtClean="0">
                <a:latin typeface="Arial" pitchFamily="34" charset="0"/>
              </a:rPr>
              <a:pPr/>
              <a:t>6</a:t>
            </a:fld>
            <a:endParaRPr lang="en-CA" smtClean="0">
              <a:latin typeface="Arial" pitchFamily="34" charset="0"/>
            </a:endParaRP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 l="13996" t="12686" r="15077" b="3075"/>
          <a:stretch>
            <a:fillRect/>
          </a:stretch>
        </p:blipFill>
        <p:spPr bwMode="auto">
          <a:xfrm>
            <a:off x="1043608" y="1412776"/>
            <a:ext cx="7056784" cy="523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68313" y="615280"/>
            <a:ext cx="8229600" cy="725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Water Accounts Uses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9E7E99-8C8F-4247-8CCA-247F3A3C1C48}" type="slidenum">
              <a:rPr lang="en-CA" smtClean="0">
                <a:latin typeface="Arial" pitchFamily="34" charset="0"/>
              </a:rPr>
              <a:pPr/>
              <a:t>7</a:t>
            </a:fld>
            <a:endParaRPr lang="en-CA" smtClean="0"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556792"/>
            <a:ext cx="80476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Impact analysis for International Trade</a:t>
            </a:r>
          </a:p>
          <a:p>
            <a:pPr marL="893763" indent="-893763"/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CA" sz="2000" kern="0" dirty="0" smtClean="0">
                <a:solidFill>
                  <a:srgbClr val="003366"/>
                </a:solidFill>
                <a:latin typeface="+mn-lt"/>
                <a:ea typeface="+mj-ea"/>
                <a:cs typeface="+mj-cs"/>
              </a:rPr>
              <a:t>	</a:t>
            </a:r>
          </a:p>
          <a:p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Environmental Sustainability Indicators</a:t>
            </a:r>
          </a:p>
          <a:p>
            <a:pPr marL="893763" indent="-893763"/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	</a:t>
            </a:r>
            <a:endParaRPr lang="en-CA" sz="2000" kern="0" dirty="0" smtClean="0">
              <a:solidFill>
                <a:srgbClr val="003366"/>
              </a:solidFill>
              <a:latin typeface="+mn-lt"/>
              <a:ea typeface="+mj-ea"/>
              <a:cs typeface="+mj-cs"/>
            </a:endParaRPr>
          </a:p>
          <a:p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CGE modelling </a:t>
            </a:r>
            <a:endParaRPr lang="en-CA" sz="2000" kern="0" dirty="0" smtClean="0">
              <a:solidFill>
                <a:srgbClr val="003366"/>
              </a:solidFill>
            </a:endParaRPr>
          </a:p>
          <a:p>
            <a:endParaRPr lang="en-CA" sz="2000" kern="0" dirty="0">
              <a:solidFill>
                <a:srgbClr val="003366"/>
              </a:solidFill>
            </a:endParaRPr>
          </a:p>
          <a:p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Analysis of water use</a:t>
            </a:r>
          </a:p>
          <a:p>
            <a:endParaRPr lang="en-CA" sz="2000" b="1" kern="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Etc…</a:t>
            </a:r>
            <a:endParaRPr lang="en-CA" sz="2000" b="1" kern="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68313" y="615280"/>
            <a:ext cx="8229600" cy="7254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Overview of </a:t>
            </a:r>
            <a:r>
              <a:rPr lang="en-CA" dirty="0" smtClean="0"/>
              <a:t>Main </a:t>
            </a:r>
            <a:r>
              <a:rPr lang="en-CA" dirty="0" smtClean="0"/>
              <a:t>D</a:t>
            </a:r>
            <a:r>
              <a:rPr lang="en-CA" dirty="0" smtClean="0"/>
              <a:t>ata </a:t>
            </a:r>
            <a:r>
              <a:rPr lang="en-CA" dirty="0" smtClean="0"/>
              <a:t>S</a:t>
            </a:r>
            <a:r>
              <a:rPr lang="en-CA" dirty="0" smtClean="0"/>
              <a:t>ources</a:t>
            </a:r>
            <a:endParaRPr lang="en-CA" dirty="0" smtClean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9E7E99-8C8F-4247-8CCA-247F3A3C1C48}" type="slidenum">
              <a:rPr lang="en-CA" smtClean="0">
                <a:latin typeface="Arial" pitchFamily="34" charset="0"/>
              </a:rPr>
              <a:pPr/>
              <a:t>8</a:t>
            </a:fld>
            <a:endParaRPr lang="en-CA" smtClean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556792"/>
            <a:ext cx="80476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Industrial Water Use Survey</a:t>
            </a:r>
          </a:p>
          <a:p>
            <a:pPr marL="893763" indent="-893763"/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CA" sz="2000" kern="0" dirty="0">
                <a:solidFill>
                  <a:srgbClr val="003366"/>
                </a:solidFill>
                <a:latin typeface="+mn-lt"/>
                <a:ea typeface="+mj-ea"/>
                <a:cs typeface="+mj-cs"/>
              </a:rPr>
              <a:t>Mining, Manufacturing, and Thermal Power</a:t>
            </a:r>
            <a:r>
              <a:rPr lang="en-CA" sz="2000" kern="0" dirty="0" smtClean="0">
                <a:solidFill>
                  <a:srgbClr val="003366"/>
                </a:solidFill>
                <a:latin typeface="+mn-lt"/>
                <a:ea typeface="+mj-ea"/>
                <a:cs typeface="+mj-cs"/>
              </a:rPr>
              <a:t>. Oil and gas extraction estimate provided by the Canadian Association of Petroleum Producers.</a:t>
            </a:r>
            <a:endParaRPr lang="en-CA" sz="2000" kern="0" dirty="0">
              <a:solidFill>
                <a:srgbClr val="003366"/>
              </a:solidFill>
              <a:latin typeface="+mn-lt"/>
              <a:ea typeface="+mj-ea"/>
              <a:cs typeface="+mj-cs"/>
            </a:endParaRPr>
          </a:p>
          <a:p>
            <a:r>
              <a:rPr lang="en-CA" sz="2000" kern="0" dirty="0" smtClean="0">
                <a:solidFill>
                  <a:srgbClr val="003366"/>
                </a:solidFill>
                <a:latin typeface="+mn-lt"/>
                <a:ea typeface="+mj-ea"/>
                <a:cs typeface="+mj-cs"/>
              </a:rPr>
              <a:t>	</a:t>
            </a:r>
          </a:p>
          <a:p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Agricultural Water Use Survey</a:t>
            </a:r>
          </a:p>
          <a:p>
            <a:pPr marL="893763" indent="-893763"/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CA" sz="2000" kern="0" dirty="0" smtClean="0">
                <a:solidFill>
                  <a:srgbClr val="003366"/>
                </a:solidFill>
                <a:latin typeface="+mn-lt"/>
                <a:ea typeface="+mj-ea"/>
                <a:cs typeface="+mj-cs"/>
              </a:rPr>
              <a:t>Irrigation for all provinces outside Alberta. Alberta estimate from Alberta Agriculture and Rural Development.</a:t>
            </a:r>
          </a:p>
          <a:p>
            <a:endParaRPr lang="en-CA" sz="2000" b="1" kern="0" dirty="0" smtClean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r>
              <a:rPr lang="en-CA" sz="2000" b="1" kern="0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Survey of Drinking Water Treatment Plants</a:t>
            </a:r>
          </a:p>
          <a:p>
            <a:pPr marL="893763" indent="-893763"/>
            <a:r>
              <a:rPr lang="en-CA" sz="2000" b="1" kern="0" dirty="0">
                <a:solidFill>
                  <a:srgbClr val="003366"/>
                </a:solidFill>
              </a:rPr>
              <a:t>	</a:t>
            </a:r>
            <a:r>
              <a:rPr lang="en-CA" sz="2000" kern="0" dirty="0" smtClean="0">
                <a:solidFill>
                  <a:srgbClr val="003366"/>
                </a:solidFill>
              </a:rPr>
              <a:t>Control Total for municipal supply. Estimate for losses and commercial, industrial and residential split.</a:t>
            </a:r>
          </a:p>
          <a:p>
            <a:endParaRPr lang="en-CA" sz="2000" kern="0" dirty="0">
              <a:solidFill>
                <a:srgbClr val="003366"/>
              </a:solidFill>
            </a:endParaRPr>
          </a:p>
          <a:p>
            <a:r>
              <a:rPr lang="en-CA" sz="2000" b="1" kern="0" dirty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Input-output Tables</a:t>
            </a:r>
          </a:p>
          <a:p>
            <a:pPr marL="893763" indent="-893763"/>
            <a:r>
              <a:rPr lang="en-CA" sz="2000" kern="0" dirty="0">
                <a:solidFill>
                  <a:srgbClr val="003366"/>
                </a:solidFill>
              </a:rPr>
              <a:t>	</a:t>
            </a:r>
            <a:r>
              <a:rPr lang="en-CA" sz="2000" kern="0" dirty="0" smtClean="0">
                <a:solidFill>
                  <a:srgbClr val="003366"/>
                </a:solidFill>
              </a:rPr>
              <a:t>Water supplied through mains expenditure based allocation for users not surveyed above (proposed)</a:t>
            </a:r>
            <a:endParaRPr lang="en-CA" sz="2000" b="1" kern="0" dirty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68313" y="629816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Challenges</a:t>
            </a:r>
            <a:endParaRPr lang="en-CA" sz="2500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1484313"/>
            <a:ext cx="8675687" cy="51133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sz="2000" b="1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Periodicity of source surveys</a:t>
            </a:r>
          </a:p>
          <a:p>
            <a:endParaRPr lang="en-CA" sz="2000" b="1" dirty="0" smtClean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r>
              <a:rPr lang="en-CA" sz="2000" b="1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Lack of </a:t>
            </a:r>
            <a:r>
              <a:rPr lang="en-CA" sz="2000" b="1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detailed data </a:t>
            </a:r>
            <a:r>
              <a:rPr lang="en-CA" sz="2000" b="1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for industries, particularly in the commercial and institutional sector</a:t>
            </a:r>
          </a:p>
          <a:p>
            <a:endParaRPr lang="en-CA" sz="2000" b="1" dirty="0" smtClean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r>
              <a:rPr lang="en-CA" sz="2000" b="1" dirty="0" smtClean="0">
                <a:solidFill>
                  <a:srgbClr val="003366"/>
                </a:solidFill>
                <a:latin typeface="+mj-lt"/>
                <a:ea typeface="+mj-ea"/>
                <a:cs typeface="+mj-cs"/>
              </a:rPr>
              <a:t>Difficulty of collecting household use data directly</a:t>
            </a:r>
          </a:p>
          <a:p>
            <a:endParaRPr lang="en-CA" sz="2000" b="1" dirty="0" smtClean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  <a:p>
            <a:endParaRPr lang="en-CA" sz="2000" b="1" dirty="0" smtClean="0">
              <a:solidFill>
                <a:srgbClr val="0033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5852C7-2A14-454B-A850-961711201109}" type="slidenum">
              <a:rPr lang="en-CA" smtClean="0">
                <a:latin typeface="Arial" pitchFamily="34" charset="0"/>
              </a:rPr>
              <a:pPr/>
              <a:t>9</a:t>
            </a:fld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DISS-DIFF-Eng Template</Template>
  <TotalTime>14389</TotalTime>
  <Words>206</Words>
  <Application>Microsoft Office PowerPoint</Application>
  <PresentationFormat>On-screen Show (4:3)</PresentationFormat>
  <Paragraphs>70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Slide 1</vt:lpstr>
      <vt:lpstr>Physical Flow Accounts in the SEEA</vt:lpstr>
      <vt:lpstr>Water Accounts in the SEEA: Supply</vt:lpstr>
      <vt:lpstr>Water Accounts in the SEEA: Use</vt:lpstr>
      <vt:lpstr>Water Accounts in Canada</vt:lpstr>
      <vt:lpstr>Water Use Accounts in Canada: Basic table</vt:lpstr>
      <vt:lpstr>Water Accounts Uses</vt:lpstr>
      <vt:lpstr>Overview of Main Data Sources</vt:lpstr>
      <vt:lpstr>Challenges</vt:lpstr>
      <vt:lpstr>Slide 10</vt:lpstr>
    </vt:vector>
  </TitlesOfParts>
  <Company>STC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Joe St.Lawrence</cp:lastModifiedBy>
  <cp:revision>524</cp:revision>
  <dcterms:created xsi:type="dcterms:W3CDTF">2008-07-17T14:58:13Z</dcterms:created>
  <dcterms:modified xsi:type="dcterms:W3CDTF">2014-01-31T18:34:37Z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-2094845877</vt:i4>
  </property>
  <property fmtid="{D5CDD505-2E9C-101B-9397-08002B2CF9AE}" pid="3" name="_NewReviewCycle">
    <vt:lpwstr/>
  </property>
  <property fmtid="{D5CDD505-2E9C-101B-9397-08002B2CF9AE}" pid="4" name="_EmailSubject">
    <vt:lpwstr>FW: London Group Meeting Update: Draft minutes</vt:lpwstr>
  </property>
  <property fmtid="{D5CDD505-2E9C-101B-9397-08002B2CF9AE}" pid="5" name="_AuthorEmail">
    <vt:lpwstr>Joe.St.Lawrence@a.statcan.gc.ca</vt:lpwstr>
  </property>
  <property fmtid="{D5CDD505-2E9C-101B-9397-08002B2CF9AE}" pid="6" name="_AuthorEmailDisplayName">
    <vt:lpwstr>St. Lawrence, Joe - EASD/DCSE</vt:lpwstr>
  </property>
</Properties>
</file>